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
      <p:font typeface="Merriweather"/>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regular.fntdata"/><Relationship Id="rId25" Type="http://schemas.openxmlformats.org/officeDocument/2006/relationships/font" Target="fonts/Roboto-boldItalic.fntdata"/><Relationship Id="rId28" Type="http://schemas.openxmlformats.org/officeDocument/2006/relationships/font" Target="fonts/Merriweather-italic.fntdata"/><Relationship Id="rId27" Type="http://schemas.openxmlformats.org/officeDocument/2006/relationships/font" Target="fonts/Merriweather-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erriweather-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571ec5b74a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71ec5b74a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571ec5b74a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571ec5b74a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571ec5b74a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71ec5b74a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571ec5b74a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71ec5b74a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21b02866b9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21b02866b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21b02867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21b02867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571ec5b74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71ec5b74a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571ec5b74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71ec5b74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71ec5b74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71ec5b74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a1c10d3c7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a1c10d3c7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a1c10d3c7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a1c10d3c7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a1c10d3c7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a1c10d3c7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571ec5b74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71ec5b74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571ec5b74a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71ec5b74a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571ec5b74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71ec5b74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www.youtube.com/watch?v=2FNkhX94O28" TargetMode="Externa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hyperlink" Target="http://www.youtube.com/watch?v=snujslCkQBY" TargetMode="External"/><Relationship Id="rId5"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hyperlink" Target="https://www.transunion.ca/" TargetMode="External"/><Relationship Id="rId9"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hyperlink" Target="https://www.consumer.equifax.ca/personal/" TargetMode="External"/><Relationship Id="rId7" Type="http://schemas.openxmlformats.org/officeDocument/2006/relationships/image" Target="../media/image12.png"/><Relationship Id="rId8" Type="http://schemas.openxmlformats.org/officeDocument/2006/relationships/hyperlink" Target="https://www.creditkarma.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hyperlink" Target="http://www.youtube.com/watch?v=mbeeVh7SQ_0" TargetMode="Externa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hyperlink" Target="https://www.investopedia.com/articles/pf/12/good-debt-bad-debt.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FseStliRLsw"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SiGMuM3E_YU"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Introduction to Credit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Types and Sources of Credit</a:t>
            </a:r>
            <a:endParaRPr/>
          </a:p>
        </p:txBody>
      </p:sp>
      <p:sp>
        <p:nvSpPr>
          <p:cNvPr id="127" name="Google Shape;127;p22"/>
          <p:cNvSpPr txBox="1"/>
          <p:nvPr/>
        </p:nvSpPr>
        <p:spPr>
          <a:xfrm>
            <a:off x="336350" y="1493700"/>
            <a:ext cx="8367000" cy="33495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sz="1500">
                <a:solidFill>
                  <a:srgbClr val="3D3D3D"/>
                </a:solidFill>
                <a:latin typeface="Merriweather"/>
                <a:ea typeface="Merriweather"/>
                <a:cs typeface="Merriweather"/>
                <a:sym typeface="Merriweather"/>
              </a:rPr>
              <a:t>Single Payment Credit</a:t>
            </a:r>
            <a:endParaRPr sz="1500">
              <a:solidFill>
                <a:srgbClr val="3D3D3D"/>
              </a:solidFill>
              <a:latin typeface="Merriweather"/>
              <a:ea typeface="Merriweather"/>
              <a:cs typeface="Merriweather"/>
              <a:sym typeface="Merriweather"/>
            </a:endParaRPr>
          </a:p>
          <a:p>
            <a:pPr indent="-323850" lvl="1"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Items and services are paid for in a single payment, within a given time period, after the purchase.  Interest is usually not charged.</a:t>
            </a:r>
            <a:endParaRPr sz="1500">
              <a:solidFill>
                <a:srgbClr val="3D3D3D"/>
              </a:solidFill>
              <a:latin typeface="Merriweather"/>
              <a:ea typeface="Merriweather"/>
              <a:cs typeface="Merriweather"/>
              <a:sym typeface="Merriweather"/>
            </a:endParaRPr>
          </a:p>
          <a:p>
            <a:pPr indent="-323850" lvl="1"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Utility companies, medical services, some retail businesses</a:t>
            </a:r>
            <a:endParaRPr sz="1500">
              <a:solidFill>
                <a:srgbClr val="3D3D3D"/>
              </a:solidFill>
              <a:latin typeface="Merriweather"/>
              <a:ea typeface="Merriweather"/>
              <a:cs typeface="Merriweather"/>
              <a:sym typeface="Merriweather"/>
            </a:endParaRPr>
          </a:p>
          <a:p>
            <a:pPr indent="0" lvl="0" marL="0" rtl="0" algn="l">
              <a:lnSpc>
                <a:spcPct val="120000"/>
              </a:lnSpc>
              <a:spcBef>
                <a:spcPts val="0"/>
              </a:spcBef>
              <a:spcAft>
                <a:spcPts val="0"/>
              </a:spcAft>
              <a:buNone/>
            </a:pPr>
            <a:r>
              <a:rPr lang="en-GB" sz="1500">
                <a:solidFill>
                  <a:srgbClr val="3D3D3D"/>
                </a:solidFill>
                <a:latin typeface="Merriweather"/>
                <a:ea typeface="Merriweather"/>
                <a:cs typeface="Merriweather"/>
                <a:sym typeface="Merriweather"/>
              </a:rPr>
              <a:t>Instalment Credit</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Merchandise and services are paid for in two or more regularly scheduled payments of a set amount.  Interest is included.  A repayment plan is drawn up in the form of a conditional sales contract based upon fulfilling a number of conditions of the contract.</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Some retail businesses, such as car and appliance dealers</a:t>
            </a:r>
            <a:endParaRPr sz="1500">
              <a:solidFill>
                <a:srgbClr val="3D3D3D"/>
              </a:solidFill>
              <a:latin typeface="Merriweather"/>
              <a:ea typeface="Merriweather"/>
              <a:cs typeface="Merriweather"/>
              <a:sym typeface="Merriweather"/>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Types and Sources of Credit</a:t>
            </a:r>
            <a:endParaRPr/>
          </a:p>
        </p:txBody>
      </p:sp>
      <p:sp>
        <p:nvSpPr>
          <p:cNvPr id="133" name="Google Shape;133;p23"/>
          <p:cNvSpPr txBox="1"/>
          <p:nvPr/>
        </p:nvSpPr>
        <p:spPr>
          <a:xfrm>
            <a:off x="336350" y="1493700"/>
            <a:ext cx="8367000" cy="3349500"/>
          </a:xfrm>
          <a:prstGeom prst="rect">
            <a:avLst/>
          </a:prstGeom>
          <a:noFill/>
          <a:ln>
            <a:noFill/>
          </a:ln>
        </p:spPr>
        <p:txBody>
          <a:bodyPr anchorCtr="0" anchor="t" bIns="91425" lIns="91425" spcFirstLastPara="1" rIns="91425" wrap="square" tIns="91425">
            <a:noAutofit/>
          </a:bodyPr>
          <a:lstStyle/>
          <a:p>
            <a:pPr indent="-304800" lvl="0" marL="304800" rtl="0" algn="l">
              <a:lnSpc>
                <a:spcPct val="120000"/>
              </a:lnSpc>
              <a:spcBef>
                <a:spcPts val="0"/>
              </a:spcBef>
              <a:spcAft>
                <a:spcPts val="0"/>
              </a:spcAft>
              <a:buNone/>
            </a:pPr>
            <a:r>
              <a:rPr lang="en-GB" sz="1500">
                <a:solidFill>
                  <a:srgbClr val="3D3D3D"/>
                </a:solidFill>
                <a:latin typeface="Merriweather"/>
                <a:ea typeface="Merriweather"/>
                <a:cs typeface="Merriweather"/>
                <a:sym typeface="Merriweather"/>
              </a:rPr>
              <a:t>Consumer Loans</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Money may also be loaned for a special purpose, with the consumer agreeing to repay the debt in regularly scheduled payments.</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Chartered banks, consumer finance companies, credit unions, trust companies</a:t>
            </a:r>
            <a:endParaRPr sz="1500">
              <a:solidFill>
                <a:srgbClr val="3D3D3D"/>
              </a:solidFill>
              <a:latin typeface="Merriweather"/>
              <a:ea typeface="Merriweather"/>
              <a:cs typeface="Merriweather"/>
              <a:sym typeface="Merriweather"/>
            </a:endParaRPr>
          </a:p>
          <a:p>
            <a:pPr indent="-304800" lvl="0" marL="304800" rtl="0" algn="l">
              <a:lnSpc>
                <a:spcPct val="120000"/>
              </a:lnSpc>
              <a:spcBef>
                <a:spcPts val="0"/>
              </a:spcBef>
              <a:spcAft>
                <a:spcPts val="0"/>
              </a:spcAft>
              <a:buNone/>
            </a:pPr>
            <a:r>
              <a:rPr lang="en-GB" sz="1500">
                <a:solidFill>
                  <a:srgbClr val="3D3D3D"/>
                </a:solidFill>
                <a:latin typeface="Merriweather"/>
                <a:ea typeface="Merriweather"/>
                <a:cs typeface="Merriweather"/>
                <a:sym typeface="Merriweather"/>
              </a:rPr>
              <a:t>Revolving Credit</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Many items can be bought using this plan as long as the total amount does not go over the credit user’s assigned dollar limit. Repayment is made at regular time intervals for any amount at or above the minimum required amount.  Interest is charged on the remaining balance.</a:t>
            </a:r>
            <a:endParaRPr sz="1500">
              <a:solidFill>
                <a:srgbClr val="3D3D3D"/>
              </a:solidFill>
              <a:latin typeface="Merriweather"/>
              <a:ea typeface="Merriweather"/>
              <a:cs typeface="Merriweather"/>
              <a:sym typeface="Merriweather"/>
            </a:endParaRPr>
          </a:p>
          <a:p>
            <a:pPr indent="-323850" lvl="0" marL="914400" rtl="0" algn="l">
              <a:lnSpc>
                <a:spcPct val="120000"/>
              </a:lnSpc>
              <a:spcBef>
                <a:spcPts val="0"/>
              </a:spcBef>
              <a:spcAft>
                <a:spcPts val="0"/>
              </a:spcAft>
              <a:buClr>
                <a:srgbClr val="3D3D3D"/>
              </a:buClr>
              <a:buSzPts val="1500"/>
              <a:buFont typeface="Merriweather"/>
              <a:buChar char="●"/>
            </a:pPr>
            <a:r>
              <a:rPr lang="en-GB" sz="1500">
                <a:solidFill>
                  <a:srgbClr val="3D3D3D"/>
                </a:solidFill>
                <a:latin typeface="Merriweather"/>
                <a:ea typeface="Merriweather"/>
                <a:cs typeface="Merriweather"/>
                <a:sym typeface="Merriweather"/>
              </a:rPr>
              <a:t>Retail stores, financial institutions that issue credit cards</a:t>
            </a:r>
            <a:endParaRPr sz="1500">
              <a:solidFill>
                <a:srgbClr val="3D3D3D"/>
              </a:solidFill>
              <a:latin typeface="Merriweather"/>
              <a:ea typeface="Merriweather"/>
              <a:cs typeface="Merriweather"/>
              <a:sym typeface="Merriweather"/>
            </a:endParaRPr>
          </a:p>
          <a:p>
            <a:pPr indent="0" lvl="0" marL="0" rtl="0" algn="l">
              <a:spcBef>
                <a:spcPts val="0"/>
              </a:spcBef>
              <a:spcAft>
                <a:spcPts val="0"/>
              </a:spcAft>
              <a:buNone/>
            </a:pPr>
            <a:r>
              <a:t/>
            </a:r>
            <a:endParaRPr sz="1800">
              <a:solidFill>
                <a:srgbClr val="3D3D3D"/>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4"/>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5 C’s of Credit</a:t>
            </a:r>
            <a:endParaRPr/>
          </a:p>
        </p:txBody>
      </p:sp>
      <p:pic>
        <p:nvPicPr>
          <p:cNvPr descr="To determine how much they'll lend you and the terms of your loan, lenders look at five things: your capacity, your capital, your collateral, conditions, and your character. Watch the video to learn more about these 5 C's." id="139" name="Google Shape;139;p24" title="The 5 C's of Credit">
            <a:hlinkClick r:id="rId3"/>
          </p:cNvPr>
          <p:cNvPicPr preferRelativeResize="0"/>
          <p:nvPr/>
        </p:nvPicPr>
        <p:blipFill>
          <a:blip r:embed="rId4">
            <a:alphaModFix/>
          </a:blip>
          <a:stretch>
            <a:fillRect/>
          </a:stretch>
        </p:blipFill>
        <p:spPr>
          <a:xfrm>
            <a:off x="311713" y="1375150"/>
            <a:ext cx="4912375" cy="3684275"/>
          </a:xfrm>
          <a:prstGeom prst="rect">
            <a:avLst/>
          </a:prstGeom>
          <a:noFill/>
          <a:ln>
            <a:noFill/>
          </a:ln>
        </p:spPr>
      </p:pic>
      <p:sp>
        <p:nvSpPr>
          <p:cNvPr id="140" name="Google Shape;140;p24"/>
          <p:cNvSpPr txBox="1"/>
          <p:nvPr/>
        </p:nvSpPr>
        <p:spPr>
          <a:xfrm>
            <a:off x="5521900" y="1375150"/>
            <a:ext cx="3310500" cy="357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141" name="Google Shape;141;p24"/>
          <p:cNvSpPr txBox="1"/>
          <p:nvPr/>
        </p:nvSpPr>
        <p:spPr>
          <a:xfrm>
            <a:off x="5549925" y="1457550"/>
            <a:ext cx="3282300" cy="3489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2400">
                <a:latin typeface="Merriweather"/>
                <a:ea typeface="Merriweather"/>
                <a:cs typeface="Merriweather"/>
                <a:sym typeface="Merriweather"/>
              </a:rPr>
              <a:t>Character</a:t>
            </a:r>
            <a:endParaRPr sz="2400">
              <a:latin typeface="Merriweather"/>
              <a:ea typeface="Merriweather"/>
              <a:cs typeface="Merriweather"/>
              <a:sym typeface="Merriweather"/>
            </a:endParaRPr>
          </a:p>
          <a:p>
            <a:pPr indent="0" lvl="0" marL="0" rtl="0" algn="ctr">
              <a:spcBef>
                <a:spcPts val="0"/>
              </a:spcBef>
              <a:spcAft>
                <a:spcPts val="0"/>
              </a:spcAft>
              <a:buNone/>
            </a:pPr>
            <a:r>
              <a:rPr lang="en-GB" sz="2400">
                <a:latin typeface="Merriweather"/>
                <a:ea typeface="Merriweather"/>
                <a:cs typeface="Merriweather"/>
                <a:sym typeface="Merriweather"/>
              </a:rPr>
              <a:t>Capacity</a:t>
            </a:r>
            <a:endParaRPr sz="2400">
              <a:latin typeface="Merriweather"/>
              <a:ea typeface="Merriweather"/>
              <a:cs typeface="Merriweather"/>
              <a:sym typeface="Merriweather"/>
            </a:endParaRPr>
          </a:p>
          <a:p>
            <a:pPr indent="0" lvl="0" marL="0" rtl="0" algn="ctr">
              <a:spcBef>
                <a:spcPts val="0"/>
              </a:spcBef>
              <a:spcAft>
                <a:spcPts val="0"/>
              </a:spcAft>
              <a:buNone/>
            </a:pPr>
            <a:r>
              <a:rPr lang="en-GB" sz="2400">
                <a:latin typeface="Merriweather"/>
                <a:ea typeface="Merriweather"/>
                <a:cs typeface="Merriweather"/>
                <a:sym typeface="Merriweather"/>
              </a:rPr>
              <a:t>Collateral</a:t>
            </a:r>
            <a:endParaRPr sz="2400">
              <a:latin typeface="Merriweather"/>
              <a:ea typeface="Merriweather"/>
              <a:cs typeface="Merriweather"/>
              <a:sym typeface="Merriweather"/>
            </a:endParaRPr>
          </a:p>
          <a:p>
            <a:pPr indent="0" lvl="0" marL="0" rtl="0" algn="ctr">
              <a:spcBef>
                <a:spcPts val="0"/>
              </a:spcBef>
              <a:spcAft>
                <a:spcPts val="0"/>
              </a:spcAft>
              <a:buNone/>
            </a:pPr>
            <a:r>
              <a:rPr lang="en-GB" sz="2400">
                <a:latin typeface="Merriweather"/>
                <a:ea typeface="Merriweather"/>
                <a:cs typeface="Merriweather"/>
                <a:sym typeface="Merriweather"/>
              </a:rPr>
              <a:t>Conditions</a:t>
            </a:r>
            <a:endParaRPr sz="2400">
              <a:latin typeface="Merriweather"/>
              <a:ea typeface="Merriweather"/>
              <a:cs typeface="Merriweather"/>
              <a:sym typeface="Merriweather"/>
            </a:endParaRPr>
          </a:p>
          <a:p>
            <a:pPr indent="0" lvl="0" marL="0" rtl="0" algn="ctr">
              <a:spcBef>
                <a:spcPts val="0"/>
              </a:spcBef>
              <a:spcAft>
                <a:spcPts val="0"/>
              </a:spcAft>
              <a:buNone/>
            </a:pPr>
            <a:r>
              <a:rPr lang="en-GB" sz="2400">
                <a:latin typeface="Merriweather"/>
                <a:ea typeface="Merriweather"/>
                <a:cs typeface="Merriweather"/>
                <a:sym typeface="Merriweather"/>
              </a:rPr>
              <a:t>Capital</a:t>
            </a:r>
            <a:endParaRPr sz="2400">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Credit Rating/Credit Score</a:t>
            </a:r>
            <a:endParaRPr/>
          </a:p>
        </p:txBody>
      </p:sp>
      <p:pic>
        <p:nvPicPr>
          <p:cNvPr id="147" name="Google Shape;147;p25"/>
          <p:cNvPicPr preferRelativeResize="0"/>
          <p:nvPr/>
        </p:nvPicPr>
        <p:blipFill>
          <a:blip r:embed="rId3">
            <a:alphaModFix/>
          </a:blip>
          <a:stretch>
            <a:fillRect/>
          </a:stretch>
        </p:blipFill>
        <p:spPr>
          <a:xfrm>
            <a:off x="66950" y="1367775"/>
            <a:ext cx="4763301" cy="3675074"/>
          </a:xfrm>
          <a:prstGeom prst="rect">
            <a:avLst/>
          </a:prstGeom>
          <a:noFill/>
          <a:ln>
            <a:noFill/>
          </a:ln>
        </p:spPr>
      </p:pic>
      <p:pic>
        <p:nvPicPr>
          <p:cNvPr descr="For most of us, our credit scores determine everything about bout our lives. They determine whether we get that new car or not, whether we get the house, how much we may of interest on the house, whether we can get loans when we hit a rough patch. Having a good credit score can change your life, and conversely, a bad one can ruin it. So how are these life-defining financial scores calculated?&#10;&#10;All images courtesy of Creative Commons or protected under Fair Use. For questions or concerns about the use of any media, please contact the page directly.&#10;&#10;Music:&#10;&#10;CGI Snake by Chris Zabriskie is licensed under a Creative Commons Attribution license (https://creativecommons.org/licenses/by/4.0/)&#10;Source: http://chriszabriskie.com/divider/&#10;Artist: http://chriszabriskie.com/" id="148" name="Google Shape;148;p25" title="How Are Credit Scores Calculated?">
            <a:hlinkClick r:id="rId4"/>
          </p:cNvPr>
          <p:cNvPicPr preferRelativeResize="0"/>
          <p:nvPr/>
        </p:nvPicPr>
        <p:blipFill>
          <a:blip r:embed="rId5">
            <a:alphaModFix/>
          </a:blip>
          <a:stretch>
            <a:fillRect/>
          </a:stretch>
        </p:blipFill>
        <p:spPr>
          <a:xfrm>
            <a:off x="4942450" y="1694063"/>
            <a:ext cx="4030000" cy="3022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to Check Your Credit Score?</a:t>
            </a:r>
            <a:endParaRPr/>
          </a:p>
        </p:txBody>
      </p:sp>
      <p:pic>
        <p:nvPicPr>
          <p:cNvPr id="154" name="Google Shape;154;p26"/>
          <p:cNvPicPr preferRelativeResize="0"/>
          <p:nvPr/>
        </p:nvPicPr>
        <p:blipFill>
          <a:blip r:embed="rId3">
            <a:alphaModFix/>
          </a:blip>
          <a:stretch>
            <a:fillRect/>
          </a:stretch>
        </p:blipFill>
        <p:spPr>
          <a:xfrm>
            <a:off x="66950" y="1367775"/>
            <a:ext cx="4763301" cy="3675074"/>
          </a:xfrm>
          <a:prstGeom prst="rect">
            <a:avLst/>
          </a:prstGeom>
          <a:noFill/>
          <a:ln>
            <a:noFill/>
          </a:ln>
        </p:spPr>
      </p:pic>
      <p:pic>
        <p:nvPicPr>
          <p:cNvPr id="155" name="Google Shape;155;p26">
            <a:hlinkClick r:id="rId4"/>
          </p:cNvPr>
          <p:cNvPicPr preferRelativeResize="0"/>
          <p:nvPr/>
        </p:nvPicPr>
        <p:blipFill>
          <a:blip r:embed="rId5">
            <a:alphaModFix/>
          </a:blip>
          <a:stretch>
            <a:fillRect/>
          </a:stretch>
        </p:blipFill>
        <p:spPr>
          <a:xfrm>
            <a:off x="5092449" y="1722175"/>
            <a:ext cx="3816401" cy="1083500"/>
          </a:xfrm>
          <a:prstGeom prst="rect">
            <a:avLst/>
          </a:prstGeom>
          <a:noFill/>
          <a:ln>
            <a:noFill/>
          </a:ln>
        </p:spPr>
      </p:pic>
      <p:pic>
        <p:nvPicPr>
          <p:cNvPr id="156" name="Google Shape;156;p26">
            <a:hlinkClick r:id="rId6"/>
          </p:cNvPr>
          <p:cNvPicPr preferRelativeResize="0"/>
          <p:nvPr/>
        </p:nvPicPr>
        <p:blipFill>
          <a:blip r:embed="rId7">
            <a:alphaModFix/>
          </a:blip>
          <a:stretch>
            <a:fillRect/>
          </a:stretch>
        </p:blipFill>
        <p:spPr>
          <a:xfrm>
            <a:off x="5253088" y="3123674"/>
            <a:ext cx="3495123" cy="692199"/>
          </a:xfrm>
          <a:prstGeom prst="rect">
            <a:avLst/>
          </a:prstGeom>
          <a:noFill/>
          <a:ln>
            <a:noFill/>
          </a:ln>
        </p:spPr>
      </p:pic>
      <p:pic>
        <p:nvPicPr>
          <p:cNvPr id="157" name="Google Shape;157;p26">
            <a:hlinkClick r:id="rId8"/>
          </p:cNvPr>
          <p:cNvPicPr preferRelativeResize="0"/>
          <p:nvPr/>
        </p:nvPicPr>
        <p:blipFill>
          <a:blip r:embed="rId9">
            <a:alphaModFix/>
          </a:blip>
          <a:stretch>
            <a:fillRect/>
          </a:stretch>
        </p:blipFill>
        <p:spPr>
          <a:xfrm>
            <a:off x="5092450" y="4133881"/>
            <a:ext cx="3816400" cy="55456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7"/>
          <p:cNvSpPr txBox="1"/>
          <p:nvPr>
            <p:ph type="title"/>
          </p:nvPr>
        </p:nvSpPr>
        <p:spPr>
          <a:xfrm>
            <a:off x="311700" y="51047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Consequences of a Bad Credit Score?</a:t>
            </a:r>
            <a:endParaRPr/>
          </a:p>
        </p:txBody>
      </p:sp>
      <p:pic>
        <p:nvPicPr>
          <p:cNvPr descr="Did you know that a bad credit is harmful in more ways than one?&#10;&#10;mymoneykarma's video shows you 5 side effects of a bad or low credit score.&#10;&#10;Visit our blog for more details:&#10;https://www.mymoneykarma.com/credit-scores/side-effects-of-bad-credit.html&#10;&#10;Need a professional credit repair service? Reach mymoneykarma today!&#10;https://www.mymoneykarma.com/credit-score/credit-score.html?utmsrc=winner1" id="163" name="Google Shape;163;p27" title="5 side effects of a bad credit score">
            <a:hlinkClick r:id="rId3"/>
          </p:cNvPr>
          <p:cNvPicPr preferRelativeResize="0"/>
          <p:nvPr/>
        </p:nvPicPr>
        <p:blipFill>
          <a:blip r:embed="rId4">
            <a:alphaModFix/>
          </a:blip>
          <a:stretch>
            <a:fillRect/>
          </a:stretch>
        </p:blipFill>
        <p:spPr>
          <a:xfrm>
            <a:off x="2286000" y="148172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299100" y="798600"/>
            <a:ext cx="8545800" cy="354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Activity:  Categorizing Credit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539725"/>
            <a:ext cx="8520600" cy="87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Discussion Prompts</a:t>
            </a:r>
            <a:endParaRPr/>
          </a:p>
        </p:txBody>
      </p:sp>
      <p:sp>
        <p:nvSpPr>
          <p:cNvPr id="70" name="Google Shape;70;p14"/>
          <p:cNvSpPr txBox="1"/>
          <p:nvPr/>
        </p:nvSpPr>
        <p:spPr>
          <a:xfrm>
            <a:off x="322350" y="1471575"/>
            <a:ext cx="8493000" cy="313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400">
                <a:latin typeface="Merriweather"/>
                <a:ea typeface="Merriweather"/>
                <a:cs typeface="Merriweather"/>
                <a:sym typeface="Merriweather"/>
              </a:rPr>
              <a:t>Have you ever borrowed from or lent money to someone? </a:t>
            </a:r>
            <a:endParaRPr sz="2400">
              <a:latin typeface="Merriweather"/>
              <a:ea typeface="Merriweather"/>
              <a:cs typeface="Merriweather"/>
              <a:sym typeface="Merriweather"/>
            </a:endParaRPr>
          </a:p>
          <a:p>
            <a:pPr indent="-381000" lvl="0" marL="457200" rtl="0" algn="l">
              <a:spcBef>
                <a:spcPts val="1000"/>
              </a:spcBef>
              <a:spcAft>
                <a:spcPts val="0"/>
              </a:spcAft>
              <a:buSzPts val="2400"/>
              <a:buFont typeface="Merriweather"/>
              <a:buAutoNum type="arabicPeriod"/>
            </a:pPr>
            <a:r>
              <a:rPr lang="en-GB" sz="2400">
                <a:latin typeface="Merriweather"/>
                <a:ea typeface="Merriweather"/>
                <a:cs typeface="Merriweather"/>
                <a:sym typeface="Merriweather"/>
              </a:rPr>
              <a:t>Who did the loan involve?</a:t>
            </a:r>
            <a:endParaRPr sz="2400">
              <a:latin typeface="Merriweather"/>
              <a:ea typeface="Merriweather"/>
              <a:cs typeface="Merriweather"/>
              <a:sym typeface="Merriweather"/>
            </a:endParaRPr>
          </a:p>
          <a:p>
            <a:pPr indent="-381000" lvl="0" marL="457200" rtl="0" algn="l">
              <a:spcBef>
                <a:spcPts val="0"/>
              </a:spcBef>
              <a:spcAft>
                <a:spcPts val="0"/>
              </a:spcAft>
              <a:buSzPts val="2400"/>
              <a:buFont typeface="Merriweather"/>
              <a:buAutoNum type="arabicPeriod"/>
            </a:pPr>
            <a:r>
              <a:rPr lang="en-GB" sz="2400">
                <a:latin typeface="Merriweather"/>
                <a:ea typeface="Merriweather"/>
                <a:cs typeface="Merriweather"/>
                <a:sym typeface="Merriweather"/>
              </a:rPr>
              <a:t>What was the agreement for repayment?</a:t>
            </a:r>
            <a:endParaRPr sz="2400">
              <a:latin typeface="Merriweather"/>
              <a:ea typeface="Merriweather"/>
              <a:cs typeface="Merriweather"/>
              <a:sym typeface="Merriweather"/>
            </a:endParaRPr>
          </a:p>
          <a:p>
            <a:pPr indent="-381000" lvl="0" marL="457200" rtl="0" algn="l">
              <a:spcBef>
                <a:spcPts val="0"/>
              </a:spcBef>
              <a:spcAft>
                <a:spcPts val="0"/>
              </a:spcAft>
              <a:buSzPts val="2400"/>
              <a:buFont typeface="Merriweather"/>
              <a:buAutoNum type="arabicPeriod"/>
            </a:pPr>
            <a:r>
              <a:rPr lang="en-GB" sz="2400">
                <a:latin typeface="Merriweather"/>
                <a:ea typeface="Merriweather"/>
                <a:cs typeface="Merriweather"/>
                <a:sym typeface="Merriweather"/>
              </a:rPr>
              <a:t>Did it work out the way you anticipated?</a:t>
            </a:r>
            <a:endParaRPr sz="2400">
              <a:latin typeface="Merriweather"/>
              <a:ea typeface="Merriweather"/>
              <a:cs typeface="Merriweather"/>
              <a:sym typeface="Merriweather"/>
            </a:endParaRPr>
          </a:p>
          <a:p>
            <a:pPr indent="-381000" lvl="0" marL="457200" rtl="0" algn="l">
              <a:spcBef>
                <a:spcPts val="0"/>
              </a:spcBef>
              <a:spcAft>
                <a:spcPts val="0"/>
              </a:spcAft>
              <a:buSzPts val="2400"/>
              <a:buFont typeface="Merriweather"/>
              <a:buAutoNum type="arabicPeriod"/>
            </a:pPr>
            <a:r>
              <a:rPr lang="en-GB" sz="2400">
                <a:latin typeface="Merriweather"/>
                <a:ea typeface="Merriweather"/>
                <a:cs typeface="Merriweather"/>
                <a:sym typeface="Merriweather"/>
              </a:rPr>
              <a:t>Were both people happy at the end? </a:t>
            </a:r>
            <a:endParaRPr sz="2400">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is Credit?</a:t>
            </a:r>
            <a:endParaRPr/>
          </a:p>
        </p:txBody>
      </p:sp>
      <p:sp>
        <p:nvSpPr>
          <p:cNvPr id="76" name="Google Shape;76;p15"/>
          <p:cNvSpPr txBox="1"/>
          <p:nvPr>
            <p:ph idx="1" type="body"/>
          </p:nvPr>
        </p:nvSpPr>
        <p:spPr>
          <a:xfrm>
            <a:off x="4644675" y="500925"/>
            <a:ext cx="4166400" cy="40986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GB" sz="2800">
                <a:solidFill>
                  <a:srgbClr val="3D3D3D"/>
                </a:solidFill>
                <a:highlight>
                  <a:srgbClr val="FFFFFF"/>
                </a:highlight>
                <a:latin typeface="Merriweather"/>
                <a:ea typeface="Merriweather"/>
                <a:cs typeface="Merriweather"/>
                <a:sym typeface="Merriweather"/>
              </a:rPr>
              <a:t>The ability of a customer to obtain goods or services before  payment, based on the trust that payment will be made in the future.</a:t>
            </a:r>
            <a:endParaRPr>
              <a:latin typeface="Merriweather"/>
              <a:ea typeface="Merriweather"/>
              <a:cs typeface="Merriweather"/>
              <a:sym typeface="Merriweather"/>
            </a:endParaRPr>
          </a:p>
        </p:txBody>
      </p:sp>
      <p:pic>
        <p:nvPicPr>
          <p:cNvPr id="77" name="Google Shape;77;p15"/>
          <p:cNvPicPr preferRelativeResize="0"/>
          <p:nvPr/>
        </p:nvPicPr>
        <p:blipFill>
          <a:blip r:embed="rId3">
            <a:alphaModFix/>
          </a:blip>
          <a:stretch>
            <a:fillRect/>
          </a:stretch>
        </p:blipFill>
        <p:spPr>
          <a:xfrm>
            <a:off x="232050" y="1600281"/>
            <a:ext cx="3865825" cy="255959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is Debt?</a:t>
            </a:r>
            <a:endParaRPr/>
          </a:p>
        </p:txBody>
      </p:sp>
      <p:sp>
        <p:nvSpPr>
          <p:cNvPr id="83" name="Google Shape;83;p16"/>
          <p:cNvSpPr txBox="1"/>
          <p:nvPr>
            <p:ph idx="1" type="body"/>
          </p:nvPr>
        </p:nvSpPr>
        <p:spPr>
          <a:xfrm>
            <a:off x="4644675" y="658975"/>
            <a:ext cx="4166400" cy="39405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GB" sz="2400">
                <a:solidFill>
                  <a:srgbClr val="111111"/>
                </a:solidFill>
                <a:highlight>
                  <a:srgbClr val="FFFFFF"/>
                </a:highlight>
                <a:latin typeface="Merriweather"/>
                <a:ea typeface="Merriweather"/>
                <a:cs typeface="Merriweather"/>
                <a:sym typeface="Merriweather"/>
              </a:rPr>
              <a:t>Debt is an amount of money borrowed by one party from another. Debt is used by many corporations and individuals as a method of making large purchases that they could not afford under normal circumstances.</a:t>
            </a:r>
            <a:endParaRPr sz="2400">
              <a:latin typeface="Merriweather"/>
              <a:ea typeface="Merriweather"/>
              <a:cs typeface="Merriweather"/>
              <a:sym typeface="Merriweather"/>
            </a:endParaRPr>
          </a:p>
        </p:txBody>
      </p:sp>
      <p:pic>
        <p:nvPicPr>
          <p:cNvPr id="84" name="Google Shape;84;p16"/>
          <p:cNvPicPr preferRelativeResize="0"/>
          <p:nvPr/>
        </p:nvPicPr>
        <p:blipFill>
          <a:blip r:embed="rId3">
            <a:alphaModFix/>
          </a:blip>
          <a:stretch>
            <a:fillRect/>
          </a:stretch>
        </p:blipFill>
        <p:spPr>
          <a:xfrm>
            <a:off x="232050" y="1600281"/>
            <a:ext cx="3865825" cy="255959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Difference Between Credit and Debt</a:t>
            </a:r>
            <a:endParaRPr/>
          </a:p>
        </p:txBody>
      </p:sp>
      <p:sp>
        <p:nvSpPr>
          <p:cNvPr id="90" name="Google Shape;90;p17"/>
          <p:cNvSpPr txBox="1"/>
          <p:nvPr>
            <p:ph idx="1" type="body"/>
          </p:nvPr>
        </p:nvSpPr>
        <p:spPr>
          <a:xfrm>
            <a:off x="4644675" y="658975"/>
            <a:ext cx="4166400" cy="39405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b="1" lang="en-GB" sz="2400">
                <a:solidFill>
                  <a:srgbClr val="222222"/>
                </a:solidFill>
                <a:highlight>
                  <a:srgbClr val="FFFFFF"/>
                </a:highlight>
                <a:latin typeface="Merriweather"/>
                <a:ea typeface="Merriweather"/>
                <a:cs typeface="Merriweather"/>
                <a:sym typeface="Merriweather"/>
              </a:rPr>
              <a:t>Credit is</a:t>
            </a:r>
            <a:r>
              <a:rPr lang="en-GB" sz="2400">
                <a:solidFill>
                  <a:srgbClr val="222222"/>
                </a:solidFill>
                <a:highlight>
                  <a:srgbClr val="FFFFFF"/>
                </a:highlight>
                <a:latin typeface="Merriweather"/>
                <a:ea typeface="Merriweather"/>
                <a:cs typeface="Merriweather"/>
                <a:sym typeface="Merriweather"/>
              </a:rPr>
              <a:t> as “a method of paying for goods at a later time, usually paying interest as well as the original money.” </a:t>
            </a:r>
            <a:r>
              <a:rPr b="1" lang="en-GB" sz="2400">
                <a:solidFill>
                  <a:srgbClr val="222222"/>
                </a:solidFill>
                <a:highlight>
                  <a:srgbClr val="FFFFFF"/>
                </a:highlight>
                <a:latin typeface="Merriweather"/>
                <a:ea typeface="Merriweather"/>
                <a:cs typeface="Merriweather"/>
                <a:sym typeface="Merriweather"/>
              </a:rPr>
              <a:t>Debt is</a:t>
            </a:r>
            <a:r>
              <a:rPr lang="en-GB" sz="2400">
                <a:solidFill>
                  <a:srgbClr val="222222"/>
                </a:solidFill>
                <a:highlight>
                  <a:srgbClr val="FFFFFF"/>
                </a:highlight>
                <a:latin typeface="Merriweather"/>
                <a:ea typeface="Merriweather"/>
                <a:cs typeface="Merriweather"/>
                <a:sym typeface="Merriweather"/>
              </a:rPr>
              <a:t> simply “the amount of money you owe to someone else.”</a:t>
            </a:r>
            <a:endParaRPr sz="2400">
              <a:latin typeface="Merriweather"/>
              <a:ea typeface="Merriweather"/>
              <a:cs typeface="Merriweather"/>
              <a:sym typeface="Merriweather"/>
            </a:endParaRPr>
          </a:p>
        </p:txBody>
      </p:sp>
      <p:pic>
        <p:nvPicPr>
          <p:cNvPr id="91" name="Google Shape;91;p17"/>
          <p:cNvPicPr preferRelativeResize="0"/>
          <p:nvPr/>
        </p:nvPicPr>
        <p:blipFill>
          <a:blip r:embed="rId3">
            <a:alphaModFix/>
          </a:blip>
          <a:stretch>
            <a:fillRect/>
          </a:stretch>
        </p:blipFill>
        <p:spPr>
          <a:xfrm>
            <a:off x="232050" y="1600281"/>
            <a:ext cx="3865825" cy="255959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Good Debt vs. Bad Debt</a:t>
            </a:r>
            <a:endParaRPr/>
          </a:p>
        </p:txBody>
      </p:sp>
      <p:sp>
        <p:nvSpPr>
          <p:cNvPr id="97" name="Google Shape;97;p18"/>
          <p:cNvSpPr txBox="1"/>
          <p:nvPr>
            <p:ph idx="1" type="body"/>
          </p:nvPr>
        </p:nvSpPr>
        <p:spPr>
          <a:xfrm>
            <a:off x="2702375" y="1392000"/>
            <a:ext cx="3716100" cy="224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GB" sz="2000"/>
              <a:t>Is there such a thing as Good Debt or Bad Debt?</a:t>
            </a:r>
            <a:endParaRPr b="1" i="1" sz="2000"/>
          </a:p>
          <a:p>
            <a:pPr indent="0" lvl="0" marL="0" rtl="0" algn="ctr">
              <a:spcBef>
                <a:spcPts val="1600"/>
              </a:spcBef>
              <a:spcAft>
                <a:spcPts val="1600"/>
              </a:spcAft>
              <a:buNone/>
            </a:pPr>
            <a:r>
              <a:rPr b="1" lang="en-GB" sz="2000"/>
              <a:t>Please read the article below individually and discuss as a class….</a:t>
            </a:r>
            <a:endParaRPr b="1" sz="2000"/>
          </a:p>
        </p:txBody>
      </p:sp>
      <p:pic>
        <p:nvPicPr>
          <p:cNvPr id="98" name="Google Shape;98;p18"/>
          <p:cNvPicPr preferRelativeResize="0"/>
          <p:nvPr/>
        </p:nvPicPr>
        <p:blipFill>
          <a:blip r:embed="rId3">
            <a:alphaModFix/>
          </a:blip>
          <a:stretch>
            <a:fillRect/>
          </a:stretch>
        </p:blipFill>
        <p:spPr>
          <a:xfrm>
            <a:off x="162569" y="1334300"/>
            <a:ext cx="2444656" cy="2302874"/>
          </a:xfrm>
          <a:prstGeom prst="rect">
            <a:avLst/>
          </a:prstGeom>
          <a:noFill/>
          <a:ln>
            <a:noFill/>
          </a:ln>
        </p:spPr>
      </p:pic>
      <p:pic>
        <p:nvPicPr>
          <p:cNvPr id="99" name="Google Shape;99;p18"/>
          <p:cNvPicPr preferRelativeResize="0"/>
          <p:nvPr/>
        </p:nvPicPr>
        <p:blipFill>
          <a:blip r:embed="rId4">
            <a:alphaModFix/>
          </a:blip>
          <a:stretch>
            <a:fillRect/>
          </a:stretch>
        </p:blipFill>
        <p:spPr>
          <a:xfrm>
            <a:off x="6529775" y="1263413"/>
            <a:ext cx="2444650" cy="2444650"/>
          </a:xfrm>
          <a:prstGeom prst="rect">
            <a:avLst/>
          </a:prstGeom>
          <a:noFill/>
          <a:ln>
            <a:noFill/>
          </a:ln>
        </p:spPr>
      </p:pic>
      <p:sp>
        <p:nvSpPr>
          <p:cNvPr id="100" name="Google Shape;100;p18"/>
          <p:cNvSpPr txBox="1"/>
          <p:nvPr/>
        </p:nvSpPr>
        <p:spPr>
          <a:xfrm>
            <a:off x="491475" y="3889275"/>
            <a:ext cx="8110500" cy="973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2400" u="sng">
                <a:solidFill>
                  <a:schemeClr val="hlink"/>
                </a:solidFill>
                <a:latin typeface="Roboto"/>
                <a:ea typeface="Roboto"/>
                <a:cs typeface="Roboto"/>
                <a:sym typeface="Roboto"/>
                <a:hlinkClick r:id="rId5"/>
              </a:rPr>
              <a:t>Good Debt vs. Bad Debt:  What is the Difference?</a:t>
            </a:r>
            <a:endParaRPr sz="2400">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25" y="290700"/>
            <a:ext cx="3706500" cy="1937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ctr">
              <a:spcBef>
                <a:spcPts val="0"/>
              </a:spcBef>
              <a:spcAft>
                <a:spcPts val="0"/>
              </a:spcAft>
              <a:buNone/>
            </a:pPr>
            <a:r>
              <a:rPr lang="en-GB" sz="3000"/>
              <a:t>What is credit?</a:t>
            </a:r>
            <a:endParaRPr sz="30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6" name="Google Shape;106;p19"/>
          <p:cNvSpPr txBox="1"/>
          <p:nvPr>
            <p:ph idx="1" type="body"/>
          </p:nvPr>
        </p:nvSpPr>
        <p:spPr>
          <a:xfrm>
            <a:off x="4658625" y="522450"/>
            <a:ext cx="4166400" cy="40986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Merriweather"/>
              <a:buChar char="❖"/>
            </a:pPr>
            <a:r>
              <a:rPr lang="en-GB" sz="2400">
                <a:solidFill>
                  <a:srgbClr val="000000"/>
                </a:solidFill>
                <a:latin typeface="Merriweather"/>
                <a:ea typeface="Merriweather"/>
                <a:cs typeface="Merriweather"/>
                <a:sym typeface="Merriweather"/>
              </a:rPr>
              <a:t>Where will we use credit in our lives?</a:t>
            </a:r>
            <a:endParaRPr sz="2400">
              <a:solidFill>
                <a:srgbClr val="000000"/>
              </a:solidFill>
              <a:latin typeface="Merriweather"/>
              <a:ea typeface="Merriweather"/>
              <a:cs typeface="Merriweather"/>
              <a:sym typeface="Merriweather"/>
            </a:endParaRPr>
          </a:p>
          <a:p>
            <a:pPr indent="-381000" lvl="0" marL="457200" rtl="0" algn="l">
              <a:lnSpc>
                <a:spcPct val="100000"/>
              </a:lnSpc>
              <a:spcBef>
                <a:spcPts val="0"/>
              </a:spcBef>
              <a:spcAft>
                <a:spcPts val="0"/>
              </a:spcAft>
              <a:buClr>
                <a:srgbClr val="000000"/>
              </a:buClr>
              <a:buSzPts val="2400"/>
              <a:buFont typeface="Merriweather"/>
              <a:buChar char="❖"/>
            </a:pPr>
            <a:r>
              <a:rPr lang="en-GB" sz="2400">
                <a:solidFill>
                  <a:srgbClr val="000000"/>
                </a:solidFill>
                <a:latin typeface="Merriweather"/>
                <a:ea typeface="Merriweather"/>
                <a:cs typeface="Merriweather"/>
                <a:sym typeface="Merriweather"/>
              </a:rPr>
              <a:t>Is credit good?  Or bad?</a:t>
            </a:r>
            <a:endParaRPr sz="2400">
              <a:solidFill>
                <a:srgbClr val="000000"/>
              </a:solidFill>
              <a:latin typeface="Merriweather"/>
              <a:ea typeface="Merriweather"/>
              <a:cs typeface="Merriweather"/>
              <a:sym typeface="Merriweather"/>
            </a:endParaRPr>
          </a:p>
          <a:p>
            <a:pPr indent="-381000" lvl="0" marL="457200" rtl="0" algn="l">
              <a:lnSpc>
                <a:spcPct val="100000"/>
              </a:lnSpc>
              <a:spcBef>
                <a:spcPts val="0"/>
              </a:spcBef>
              <a:spcAft>
                <a:spcPts val="0"/>
              </a:spcAft>
              <a:buClr>
                <a:srgbClr val="000000"/>
              </a:buClr>
              <a:buSzPts val="2400"/>
              <a:buFont typeface="Merriweather"/>
              <a:buChar char="❖"/>
            </a:pPr>
            <a:r>
              <a:rPr lang="en-GB" sz="2400">
                <a:solidFill>
                  <a:srgbClr val="000000"/>
                </a:solidFill>
                <a:latin typeface="Merriweather"/>
                <a:ea typeface="Merriweather"/>
                <a:cs typeface="Merriweather"/>
                <a:sym typeface="Merriweather"/>
              </a:rPr>
              <a:t>When should you use credit?  </a:t>
            </a:r>
            <a:endParaRPr sz="2400">
              <a:solidFill>
                <a:srgbClr val="000000"/>
              </a:solidFill>
              <a:latin typeface="Merriweather"/>
              <a:ea typeface="Merriweather"/>
              <a:cs typeface="Merriweather"/>
              <a:sym typeface="Merriweather"/>
            </a:endParaRPr>
          </a:p>
          <a:p>
            <a:pPr indent="-381000" lvl="0" marL="457200" rtl="0" algn="l">
              <a:lnSpc>
                <a:spcPct val="100000"/>
              </a:lnSpc>
              <a:spcBef>
                <a:spcPts val="0"/>
              </a:spcBef>
              <a:spcAft>
                <a:spcPts val="0"/>
              </a:spcAft>
              <a:buClr>
                <a:srgbClr val="000000"/>
              </a:buClr>
              <a:buSzPts val="2400"/>
              <a:buFont typeface="Merriweather"/>
              <a:buChar char="❖"/>
            </a:pPr>
            <a:r>
              <a:rPr lang="en-GB" sz="2400">
                <a:solidFill>
                  <a:srgbClr val="000000"/>
                </a:solidFill>
                <a:latin typeface="Merriweather"/>
                <a:ea typeface="Merriweather"/>
                <a:cs typeface="Merriweather"/>
                <a:sym typeface="Merriweather"/>
              </a:rPr>
              <a:t>When shouldn’t you use credit?</a:t>
            </a:r>
            <a:endParaRPr sz="2400">
              <a:solidFill>
                <a:srgbClr val="000000"/>
              </a:solidFill>
              <a:latin typeface="Merriweather"/>
              <a:ea typeface="Merriweather"/>
              <a:cs typeface="Merriweather"/>
              <a:sym typeface="Merriweather"/>
            </a:endParaRPr>
          </a:p>
          <a:p>
            <a:pPr indent="-381000" lvl="0" marL="457200" rtl="0" algn="l">
              <a:lnSpc>
                <a:spcPct val="100000"/>
              </a:lnSpc>
              <a:spcBef>
                <a:spcPts val="0"/>
              </a:spcBef>
              <a:spcAft>
                <a:spcPts val="0"/>
              </a:spcAft>
              <a:buClr>
                <a:srgbClr val="000000"/>
              </a:buClr>
              <a:buSzPts val="2400"/>
              <a:buFont typeface="Merriweather"/>
              <a:buChar char="❖"/>
            </a:pPr>
            <a:r>
              <a:rPr lang="en-GB" sz="2400">
                <a:solidFill>
                  <a:srgbClr val="000000"/>
                </a:solidFill>
                <a:latin typeface="Merriweather"/>
                <a:ea typeface="Merriweather"/>
                <a:cs typeface="Merriweather"/>
                <a:sym typeface="Merriweather"/>
              </a:rPr>
              <a:t>How would you summarize what credit is?</a:t>
            </a:r>
            <a:endParaRPr sz="2400">
              <a:solidFill>
                <a:srgbClr val="000000"/>
              </a:solidFill>
              <a:latin typeface="Merriweather"/>
              <a:ea typeface="Merriweather"/>
              <a:cs typeface="Merriweather"/>
              <a:sym typeface="Merriweather"/>
            </a:endParaRPr>
          </a:p>
          <a:p>
            <a:pPr indent="0" lvl="0" marL="0" rtl="0" algn="l">
              <a:spcBef>
                <a:spcPts val="0"/>
              </a:spcBef>
              <a:spcAft>
                <a:spcPts val="1600"/>
              </a:spcAft>
              <a:buNone/>
            </a:pPr>
            <a:r>
              <a:t/>
            </a:r>
            <a:endParaRPr/>
          </a:p>
        </p:txBody>
      </p:sp>
      <p:pic>
        <p:nvPicPr>
          <p:cNvPr descr="Understanding credit is one of the first steps toward financial empowerment!" id="107" name="Google Shape;107;p19" title="What is Credit?">
            <a:hlinkClick r:id="rId3"/>
          </p:cNvPr>
          <p:cNvPicPr preferRelativeResize="0"/>
          <p:nvPr/>
        </p:nvPicPr>
        <p:blipFill>
          <a:blip r:embed="rId4">
            <a:alphaModFix/>
          </a:blip>
          <a:stretch>
            <a:fillRect/>
          </a:stretch>
        </p:blipFill>
        <p:spPr>
          <a:xfrm>
            <a:off x="311725" y="1807925"/>
            <a:ext cx="3706500" cy="2779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Using Credit</a:t>
            </a:r>
            <a:endParaRPr/>
          </a:p>
        </p:txBody>
      </p:sp>
      <p:sp>
        <p:nvSpPr>
          <p:cNvPr id="113" name="Google Shape;113;p20"/>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p>
            <a:pPr indent="-304800" lvl="0" marL="304800" rtl="0" algn="l">
              <a:lnSpc>
                <a:spcPct val="120000"/>
              </a:lnSpc>
              <a:spcBef>
                <a:spcPts val="0"/>
              </a:spcBef>
              <a:spcAft>
                <a:spcPts val="0"/>
              </a:spcAft>
              <a:buNone/>
            </a:pPr>
            <a:r>
              <a:rPr lang="en-GB" sz="1800">
                <a:solidFill>
                  <a:srgbClr val="3D3D3D"/>
                </a:solidFill>
                <a:latin typeface="Merriweather"/>
                <a:ea typeface="Merriweather"/>
                <a:cs typeface="Merriweather"/>
                <a:sym typeface="Merriweather"/>
              </a:rPr>
              <a:t>A</a:t>
            </a:r>
            <a:r>
              <a:rPr lang="en-GB" sz="1700">
                <a:solidFill>
                  <a:srgbClr val="3D3D3D"/>
                </a:solidFill>
                <a:latin typeface="Merriweather"/>
                <a:ea typeface="Merriweather"/>
                <a:cs typeface="Merriweather"/>
                <a:sym typeface="Merriweather"/>
              </a:rPr>
              <a:t>DVANTAGES</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Able to buy needed items now</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Don’t have to carry cash</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Creates a record of  purchases</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More convenient than writing cheques</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Consolidates bills into one payment</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Emergencies</a:t>
            </a:r>
            <a:endParaRPr sz="1700">
              <a:solidFill>
                <a:srgbClr val="3D3D3D"/>
              </a:solidFill>
              <a:latin typeface="Merriweather"/>
              <a:ea typeface="Merriweather"/>
              <a:cs typeface="Merriweather"/>
              <a:sym typeface="Merriweather"/>
            </a:endParaRPr>
          </a:p>
          <a:p>
            <a:pPr indent="-336550" lvl="0" marL="457200" rtl="0" algn="l">
              <a:lnSpc>
                <a:spcPct val="120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Rewards programs</a:t>
            </a:r>
            <a:endParaRPr sz="1700">
              <a:solidFill>
                <a:srgbClr val="3D3D3D"/>
              </a:solidFill>
              <a:latin typeface="Merriweather"/>
              <a:ea typeface="Merriweather"/>
              <a:cs typeface="Merriweather"/>
              <a:sym typeface="Merriweather"/>
            </a:endParaRPr>
          </a:p>
          <a:p>
            <a:pPr indent="0" lvl="0" marL="0" rtl="0" algn="l">
              <a:spcBef>
                <a:spcPts val="0"/>
              </a:spcBef>
              <a:spcAft>
                <a:spcPts val="1600"/>
              </a:spcAft>
              <a:buNone/>
            </a:pPr>
            <a:r>
              <a:t/>
            </a:r>
            <a:endParaRPr/>
          </a:p>
        </p:txBody>
      </p:sp>
      <p:sp>
        <p:nvSpPr>
          <p:cNvPr id="114" name="Google Shape;114;p20"/>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p>
            <a:pPr indent="0" lvl="0" marL="0" rtl="0" algn="l">
              <a:lnSpc>
                <a:spcPct val="108000"/>
              </a:lnSpc>
              <a:spcBef>
                <a:spcPts val="0"/>
              </a:spcBef>
              <a:spcAft>
                <a:spcPts val="0"/>
              </a:spcAft>
              <a:buNone/>
            </a:pPr>
            <a:r>
              <a:rPr lang="en-GB" sz="1700">
                <a:solidFill>
                  <a:srgbClr val="3D3D3D"/>
                </a:solidFill>
                <a:latin typeface="Merriweather"/>
                <a:ea typeface="Merriweather"/>
                <a:cs typeface="Merriweather"/>
                <a:sym typeface="Merriweather"/>
              </a:rPr>
              <a:t>DISADVANTAGES</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Interest (higher cost of items)</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May require additional fees</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Financial difficulties may arise if one loses track of how much has been spent each month</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Increased impulse buying may occur</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Future income tied to past debts</a:t>
            </a:r>
            <a:endParaRPr sz="1700">
              <a:solidFill>
                <a:srgbClr val="3D3D3D"/>
              </a:solidFill>
              <a:latin typeface="Merriweather"/>
              <a:ea typeface="Merriweather"/>
              <a:cs typeface="Merriweather"/>
              <a:sym typeface="Merriweather"/>
            </a:endParaRPr>
          </a:p>
          <a:p>
            <a:pPr indent="-336550" lvl="0" marL="457200" rtl="0" algn="l">
              <a:lnSpc>
                <a:spcPct val="108000"/>
              </a:lnSpc>
              <a:spcBef>
                <a:spcPts val="0"/>
              </a:spcBef>
              <a:spcAft>
                <a:spcPts val="0"/>
              </a:spcAft>
              <a:buClr>
                <a:srgbClr val="3D3D3D"/>
              </a:buClr>
              <a:buSzPts val="1700"/>
              <a:buFont typeface="Merriweather"/>
              <a:buChar char="●"/>
            </a:pPr>
            <a:r>
              <a:rPr lang="en-GB" sz="1700">
                <a:solidFill>
                  <a:srgbClr val="3D3D3D"/>
                </a:solidFill>
                <a:latin typeface="Merriweather"/>
                <a:ea typeface="Merriweather"/>
                <a:cs typeface="Merriweather"/>
                <a:sym typeface="Merriweather"/>
              </a:rPr>
              <a:t>May have less available credit for unforeseen emergencies</a:t>
            </a:r>
            <a:endParaRPr sz="1700">
              <a:solidFill>
                <a:srgbClr val="3D3D3D"/>
              </a:solidFill>
              <a:latin typeface="Merriweather"/>
              <a:ea typeface="Merriweather"/>
              <a:cs typeface="Merriweather"/>
              <a:sym typeface="Merriweather"/>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25" y="224250"/>
            <a:ext cx="3706500" cy="63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Loan Basics</a:t>
            </a:r>
            <a:endParaRPr/>
          </a:p>
        </p:txBody>
      </p:sp>
      <p:sp>
        <p:nvSpPr>
          <p:cNvPr id="120" name="Google Shape;120;p21"/>
          <p:cNvSpPr txBox="1"/>
          <p:nvPr>
            <p:ph idx="1" type="body"/>
          </p:nvPr>
        </p:nvSpPr>
        <p:spPr>
          <a:xfrm>
            <a:off x="4644675" y="224250"/>
            <a:ext cx="4166400" cy="4375200"/>
          </a:xfrm>
          <a:prstGeom prst="rect">
            <a:avLst/>
          </a:prstGeom>
        </p:spPr>
        <p:txBody>
          <a:bodyPr anchorCtr="0" anchor="t" bIns="91425" lIns="91425" spcFirstLastPara="1" rIns="91425" wrap="square" tIns="91425">
            <a:noAutofit/>
          </a:bodyPr>
          <a:lstStyle/>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Define principal, interest, &amp; term.</a:t>
            </a:r>
            <a:endParaRPr sz="1700">
              <a:solidFill>
                <a:srgbClr val="000000"/>
              </a:solidFill>
              <a:latin typeface="Calibri"/>
              <a:ea typeface="Calibri"/>
              <a:cs typeface="Calibri"/>
              <a:sym typeface="Calibri"/>
            </a:endParaRPr>
          </a:p>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What are the main advantages of a secured and unsecured loan?</a:t>
            </a:r>
            <a:endParaRPr sz="1700">
              <a:solidFill>
                <a:srgbClr val="000000"/>
              </a:solidFill>
              <a:latin typeface="Calibri"/>
              <a:ea typeface="Calibri"/>
              <a:cs typeface="Calibri"/>
              <a:sym typeface="Calibri"/>
            </a:endParaRPr>
          </a:p>
          <a:p>
            <a:pPr indent="-336550" lvl="1" marL="1371600" rtl="0" algn="l">
              <a:lnSpc>
                <a:spcPct val="100000"/>
              </a:lnSpc>
              <a:spcBef>
                <a:spcPts val="0"/>
              </a:spcBef>
              <a:spcAft>
                <a:spcPts val="0"/>
              </a:spcAft>
              <a:buClr>
                <a:srgbClr val="000000"/>
              </a:buClr>
              <a:buSzPts val="1700"/>
              <a:buFont typeface="Calibri"/>
              <a:buAutoNum type="alphaLcPeriod"/>
            </a:pPr>
            <a:r>
              <a:rPr lang="en-GB" sz="1700">
                <a:solidFill>
                  <a:srgbClr val="000000"/>
                </a:solidFill>
                <a:latin typeface="Calibri"/>
                <a:ea typeface="Calibri"/>
                <a:cs typeface="Calibri"/>
                <a:sym typeface="Calibri"/>
              </a:rPr>
              <a:t>Secured -- </a:t>
            </a:r>
            <a:endParaRPr sz="1700">
              <a:solidFill>
                <a:srgbClr val="000000"/>
              </a:solidFill>
              <a:latin typeface="Calibri"/>
              <a:ea typeface="Calibri"/>
              <a:cs typeface="Calibri"/>
              <a:sym typeface="Calibri"/>
            </a:endParaRPr>
          </a:p>
          <a:p>
            <a:pPr indent="-336550" lvl="1" marL="1371600" rtl="0" algn="l">
              <a:lnSpc>
                <a:spcPct val="100000"/>
              </a:lnSpc>
              <a:spcBef>
                <a:spcPts val="0"/>
              </a:spcBef>
              <a:spcAft>
                <a:spcPts val="0"/>
              </a:spcAft>
              <a:buClr>
                <a:srgbClr val="000000"/>
              </a:buClr>
              <a:buSzPts val="1700"/>
              <a:buFont typeface="Calibri"/>
              <a:buAutoNum type="alphaLcPeriod"/>
            </a:pPr>
            <a:r>
              <a:rPr lang="en-GB" sz="1700">
                <a:solidFill>
                  <a:srgbClr val="000000"/>
                </a:solidFill>
                <a:latin typeface="Calibri"/>
                <a:ea typeface="Calibri"/>
                <a:cs typeface="Calibri"/>
                <a:sym typeface="Calibri"/>
              </a:rPr>
              <a:t>Unsecured -- </a:t>
            </a:r>
            <a:endParaRPr sz="1700">
              <a:solidFill>
                <a:srgbClr val="000000"/>
              </a:solidFill>
              <a:latin typeface="Calibri"/>
              <a:ea typeface="Calibri"/>
              <a:cs typeface="Calibri"/>
              <a:sym typeface="Calibri"/>
            </a:endParaRPr>
          </a:p>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List two examples of items that could be used as collateral for a secured loan.</a:t>
            </a:r>
            <a:endParaRPr sz="1700">
              <a:solidFill>
                <a:srgbClr val="000000"/>
              </a:solidFill>
              <a:latin typeface="Calibri"/>
              <a:ea typeface="Calibri"/>
              <a:cs typeface="Calibri"/>
              <a:sym typeface="Calibri"/>
            </a:endParaRPr>
          </a:p>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What factors determine the interest rate that will be charged for money borrowed when using credit?</a:t>
            </a:r>
            <a:endParaRPr sz="1700">
              <a:solidFill>
                <a:srgbClr val="000000"/>
              </a:solidFill>
              <a:latin typeface="Calibri"/>
              <a:ea typeface="Calibri"/>
              <a:cs typeface="Calibri"/>
              <a:sym typeface="Calibri"/>
            </a:endParaRPr>
          </a:p>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What is a cosigner and what considerations should they make before co-signing a loan?</a:t>
            </a:r>
            <a:endParaRPr sz="1700">
              <a:solidFill>
                <a:srgbClr val="000000"/>
              </a:solidFill>
              <a:latin typeface="Calibri"/>
              <a:ea typeface="Calibri"/>
              <a:cs typeface="Calibri"/>
              <a:sym typeface="Calibri"/>
            </a:endParaRPr>
          </a:p>
          <a:p>
            <a:pPr indent="-336550" lvl="0" marL="676275" rtl="0" algn="l">
              <a:lnSpc>
                <a:spcPct val="100000"/>
              </a:lnSpc>
              <a:spcBef>
                <a:spcPts val="0"/>
              </a:spcBef>
              <a:spcAft>
                <a:spcPts val="0"/>
              </a:spcAft>
              <a:buClr>
                <a:srgbClr val="000000"/>
              </a:buClr>
              <a:buSzPts val="1700"/>
              <a:buFont typeface="Calibri"/>
              <a:buAutoNum type="arabicPeriod"/>
            </a:pPr>
            <a:r>
              <a:rPr lang="en-GB" sz="1700">
                <a:solidFill>
                  <a:srgbClr val="000000"/>
                </a:solidFill>
                <a:latin typeface="Calibri"/>
                <a:ea typeface="Calibri"/>
                <a:cs typeface="Calibri"/>
                <a:sym typeface="Calibri"/>
              </a:rPr>
              <a:t>What is a danger of taking a variable rate loan? </a:t>
            </a:r>
            <a:endParaRPr sz="1700"/>
          </a:p>
        </p:txBody>
      </p:sp>
      <p:pic>
        <p:nvPicPr>
          <p:cNvPr descr="Loans help finance some of our biggest goals in life. They can provide access to possibilities that we can’t afford upfront—possibilities like going to school, buying a home or starting a business (to name just a few). &#10;&#10;A loan is also one of the biggest financial commitments we make in our lifetime. Rushing into a loan without fully understanding how it will affect your budget can create a very stressful situation that can quickly spiral out of control. &#10;&#10;The good news is that you can avoid this stress entirely by choosing the loan that’s right for you: a loan you can afford, from a reputable lender, with a payment schedule that makes sense.&#10;&#10;Not sure where to start? These five tips will help you shop smarter for the loan that’s right for you.&#10;&#10;SchoolsFirst Federal Credit Union&#10;Federally Insured By NCUA | Equal Housing Lender&#10;&#10;It’s a Money Thing is a registered trademark of Currency Marketing" id="121" name="Google Shape;121;p21" title="It's a Money Thing: Loan Basics 💵">
            <a:hlinkClick r:id="rId3"/>
          </p:cNvPr>
          <p:cNvPicPr preferRelativeResize="0"/>
          <p:nvPr/>
        </p:nvPicPr>
        <p:blipFill>
          <a:blip r:embed="rId4">
            <a:alphaModFix/>
          </a:blip>
          <a:stretch>
            <a:fillRect/>
          </a:stretch>
        </p:blipFill>
        <p:spPr>
          <a:xfrm>
            <a:off x="232063" y="1213067"/>
            <a:ext cx="3865825" cy="289935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